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5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8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0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1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2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3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841" r:id="rId3"/>
    <p:sldMasterId id="2147483738" r:id="rId4"/>
    <p:sldMasterId id="2147483751" r:id="rId5"/>
    <p:sldMasterId id="2147483764" r:id="rId6"/>
    <p:sldMasterId id="2147483777" r:id="rId7"/>
    <p:sldMasterId id="2147483790" r:id="rId8"/>
    <p:sldMasterId id="2147483803" r:id="rId9"/>
    <p:sldMasterId id="2147483828" r:id="rId10"/>
    <p:sldMasterId id="2147483858" r:id="rId11"/>
    <p:sldMasterId id="2147483869" r:id="rId12"/>
    <p:sldMasterId id="2147483872" r:id="rId13"/>
    <p:sldMasterId id="2147483876" r:id="rId14"/>
    <p:sldMasterId id="2147483879" r:id="rId15"/>
    <p:sldMasterId id="2147485502" r:id="rId16"/>
  </p:sldMasterIdLst>
  <p:notesMasterIdLst>
    <p:notesMasterId r:id="rId26"/>
  </p:notesMasterIdLst>
  <p:handoutMasterIdLst>
    <p:handoutMasterId r:id="rId27"/>
  </p:handoutMasterIdLst>
  <p:sldIdLst>
    <p:sldId id="435" r:id="rId17"/>
    <p:sldId id="427" r:id="rId18"/>
    <p:sldId id="418" r:id="rId19"/>
    <p:sldId id="442" r:id="rId20"/>
    <p:sldId id="436" r:id="rId21"/>
    <p:sldId id="438" r:id="rId22"/>
    <p:sldId id="440" r:id="rId23"/>
    <p:sldId id="445" r:id="rId24"/>
    <p:sldId id="446" r:id="rId25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>
          <p15:clr>
            <a:srgbClr val="A4A3A4"/>
          </p15:clr>
        </p15:guide>
        <p15:guide id="2" orient="horz" pos="373">
          <p15:clr>
            <a:srgbClr val="A4A3A4"/>
          </p15:clr>
        </p15:guide>
        <p15:guide id="3" orient="horz" pos="1801">
          <p15:clr>
            <a:srgbClr val="A4A3A4"/>
          </p15:clr>
        </p15:guide>
        <p15:guide id="4" pos="90">
          <p15:clr>
            <a:srgbClr val="A4A3A4"/>
          </p15:clr>
        </p15:guide>
        <p15:guide id="5" pos="5602">
          <p15:clr>
            <a:srgbClr val="A4A3A4"/>
          </p15:clr>
        </p15:guide>
        <p15:guide id="6" pos="1247">
          <p15:clr>
            <a:srgbClr val="A4A3A4"/>
          </p15:clr>
        </p15:guide>
        <p15:guide id="7" pos="1791">
          <p15:clr>
            <a:srgbClr val="A4A3A4"/>
          </p15:clr>
        </p15:guide>
        <p15:guide id="8" pos="703">
          <p15:clr>
            <a:srgbClr val="A4A3A4"/>
          </p15:clr>
        </p15:guide>
        <p15:guide id="9" pos="998">
          <p15:clr>
            <a:srgbClr val="A4A3A4"/>
          </p15:clr>
        </p15:guide>
        <p15:guide id="10" pos="1519">
          <p15:clr>
            <a:srgbClr val="A4A3A4"/>
          </p15:clr>
        </p15:guide>
        <p15:guide id="11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5A33"/>
    <a:srgbClr val="CC3300"/>
    <a:srgbClr val="BFBFBF"/>
    <a:srgbClr val="3314EC"/>
    <a:srgbClr val="376FED"/>
    <a:srgbClr val="5582AB"/>
    <a:srgbClr val="BD6643"/>
    <a:srgbClr val="A915EB"/>
    <a:srgbClr val="1E368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366" autoAdjust="0"/>
    <p:restoredTop sz="96682" autoAdjust="0"/>
  </p:normalViewPr>
  <p:slideViewPr>
    <p:cSldViewPr>
      <p:cViewPr varScale="1">
        <p:scale>
          <a:sx n="120" d="100"/>
          <a:sy n="120" d="100"/>
        </p:scale>
        <p:origin x="870" y="84"/>
      </p:cViewPr>
      <p:guideLst>
        <p:guide orient="horz" pos="713"/>
        <p:guide orient="horz" pos="373"/>
        <p:guide orient="horz" pos="1801"/>
        <p:guide pos="90"/>
        <p:guide pos="5602"/>
        <p:guide pos="1247"/>
        <p:guide pos="1791"/>
        <p:guide pos="703"/>
        <p:guide pos="998"/>
        <p:guide pos="1519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840029560845388E-2"/>
          <c:y val="0.19754492439392393"/>
          <c:w val="0.85585556538187535"/>
          <c:h val="0.4710597700201060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ТК</c:v>
                </c:pt>
              </c:strCache>
            </c:strRef>
          </c:tx>
          <c:dPt>
            <c:idx val="9"/>
            <c:bubble3D val="0"/>
            <c:spPr>
              <a:ln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1-5CAB-4584-A193-9470A504176F}"/>
              </c:ext>
            </c:extLst>
          </c:dPt>
          <c:dLbls>
            <c:dLbl>
              <c:idx val="1"/>
              <c:layout>
                <c:manualLayout>
                  <c:x val="-7.9721953522988553E-2"/>
                  <c:y val="-2.5766729268772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CAB-4584-A193-9470A504176F}"/>
                </c:ext>
              </c:extLst>
            </c:dLbl>
            <c:dLbl>
              <c:idx val="2"/>
              <c:layout>
                <c:manualLayout>
                  <c:x val="-6.6199742226192529E-2"/>
                  <c:y val="-5.1533458537545374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CAB-4584-A193-9470A504176F}"/>
                </c:ext>
              </c:extLst>
            </c:dLbl>
            <c:dLbl>
              <c:idx val="3"/>
              <c:layout>
                <c:manualLayout>
                  <c:x val="-4.9296978105197481E-2"/>
                  <c:y val="-9.4478007318833185E-2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CAB-4584-A193-9470A504176F}"/>
                </c:ext>
              </c:extLst>
            </c:dLbl>
            <c:dLbl>
              <c:idx val="4"/>
              <c:layout>
                <c:manualLayout>
                  <c:x val="-5.2677530929396553E-2"/>
                  <c:y val="-9.4478007318833185E-2"/>
                </c:manualLayout>
              </c:layout>
              <c:spPr/>
              <c:txPr>
                <a:bodyPr/>
                <a:lstStyle/>
                <a:p>
                  <a:pPr>
                    <a:defRPr sz="10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CAB-4584-A193-9470A504176F}"/>
                </c:ext>
              </c:extLst>
            </c:dLbl>
            <c:dLbl>
              <c:idx val="5"/>
              <c:layout>
                <c:manualLayout>
                  <c:x val="-5.9438636577794503E-2"/>
                  <c:y val="-8.5889097562575623E-2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CAB-4584-A193-9470A504176F}"/>
                </c:ext>
              </c:extLst>
            </c:dLbl>
            <c:dLbl>
              <c:idx val="6"/>
              <c:layout>
                <c:manualLayout>
                  <c:x val="-0.14727993185942304"/>
                  <c:y val="-9.2288491893725899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CAB-4584-A193-9470A504176F}"/>
                </c:ext>
              </c:extLst>
            </c:dLbl>
            <c:dLbl>
              <c:idx val="7"/>
              <c:layout>
                <c:manualLayout>
                  <c:x val="-2.6548747670011974E-2"/>
                  <c:y val="-9.9782554177054603E-2"/>
                </c:manualLayout>
              </c:layout>
              <c:tx>
                <c:rich>
                  <a:bodyPr/>
                  <a:lstStyle/>
                  <a:p>
                    <a:pPr>
                      <a:defRPr sz="1800" b="1"/>
                    </a:pPr>
                    <a:r>
                      <a:rPr lang="en-US" dirty="0"/>
                      <a:t>31500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CAB-4584-A193-9470A504176F}"/>
                </c:ext>
              </c:extLst>
            </c:dLbl>
            <c:dLbl>
              <c:idx val="8"/>
              <c:layout>
                <c:manualLayout>
                  <c:x val="-5.60580837535955E-2"/>
                  <c:y val="-7.73001878063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CAB-4584-A193-9470A504176F}"/>
                </c:ext>
              </c:extLst>
            </c:dLbl>
            <c:dLbl>
              <c:idx val="9"/>
              <c:layout>
                <c:manualLayout>
                  <c:x val="-4.2535872456799587E-2"/>
                  <c:y val="-8.5889097562575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AB-4584-A193-9470A5041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1">
                  <c:v>01.01</c:v>
                </c:pt>
                <c:pt idx="2">
                  <c:v>10.01</c:v>
                </c:pt>
                <c:pt idx="3">
                  <c:v>15.01</c:v>
                </c:pt>
                <c:pt idx="4">
                  <c:v>20.01</c:v>
                </c:pt>
                <c:pt idx="5">
                  <c:v>01.02</c:v>
                </c:pt>
                <c:pt idx="6">
                  <c:v>01.05</c:v>
                </c:pt>
                <c:pt idx="7">
                  <c:v>01.07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15</c:v>
                </c:pt>
                <c:pt idx="2">
                  <c:v>35</c:v>
                </c:pt>
                <c:pt idx="3">
                  <c:v>472</c:v>
                </c:pt>
                <c:pt idx="4">
                  <c:v>3365</c:v>
                </c:pt>
                <c:pt idx="5">
                  <c:v>4204</c:v>
                </c:pt>
                <c:pt idx="6">
                  <c:v>20835</c:v>
                </c:pt>
                <c:pt idx="7">
                  <c:v>31000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4E-DC4E-814F-D009BE6C0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42080"/>
        <c:axId val="79743616"/>
      </c:lineChart>
      <c:catAx>
        <c:axId val="7974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79743616"/>
        <c:crosses val="autoZero"/>
        <c:auto val="1"/>
        <c:lblAlgn val="ctr"/>
        <c:lblOffset val="100"/>
        <c:noMultiLvlLbl val="0"/>
      </c:catAx>
      <c:valAx>
        <c:axId val="79743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742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1776F0-B9C8-406E-BD27-8DFB4E9AB251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D53CA46-69C6-45C5-BE94-B30AF501B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499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42E9BB-3F9E-463E-99B4-78785CE43DC6}" type="datetimeFigureOut">
              <a:rPr lang="ru-RU"/>
              <a:pPr>
                <a:defRPr/>
              </a:pPr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88FFEB-ED75-499B-A454-8507FD26FC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39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 dirty="0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spcBef>
                <a:spcPct val="0"/>
              </a:spcBef>
              <a:buFontTx/>
              <a:buAutoNum type="arabicPeriod"/>
            </a:pPr>
            <a:endParaRPr lang="ru-RU" altLang="ru-RU" b="1">
              <a:solidFill>
                <a:srgbClr val="6C6C6C"/>
              </a:solidFill>
            </a:endParaRPr>
          </a:p>
        </p:txBody>
      </p:sp>
      <p:sp>
        <p:nvSpPr>
          <p:cNvPr id="229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018A6-B7D6-413D-BB88-6369DCBC13DC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00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156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8655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3BAF12-00BE-45C4-BA0C-596ED4B8F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49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303B491-1341-43BD-936F-615F8D7E6B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86826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58F51F-AE2B-41C7-8C3F-9B0E58DB7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0277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161A3AB-0C5B-458E-8E87-1FBA0AEFAB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6532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045400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14A313E-A7F9-4180-84F0-86BFD6826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5188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87170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06A039-3EEE-4313-9032-6EFA014DE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3507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B17EDBD-4D95-47CA-A944-A6E685716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9185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C27D643-A1DE-4D84-A0B9-E2E7958F2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7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2736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F85C1B9-D4C2-4B50-8C13-43A171424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60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89086E9-8F45-4483-AA0A-2374A1F573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591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C0C1933-4991-4DB3-AF65-5E8C43A37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0149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CD6AB1-6599-4C1F-8E27-470D08373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1684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DC287B1-CE0E-4BAC-84E6-D0204DCB30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3198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DA43C16-7FC5-42EA-A837-479ADAE278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11157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49EC026-824F-4E6E-B15F-5BC9497374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8627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BCC7C8-FBAF-4087-B31B-38DDDA43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9485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38B786-B5FE-4B1A-8F08-03C206F49D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2602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818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51690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F3880A2-322D-46A8-92C1-29D32B9931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14572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08098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1846BA8-0A81-4595-99DF-AB72215A9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8044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F6AA212-8964-4B06-8DAD-A5FDD07A4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1014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35A787-0C98-4228-B303-DFCC013E5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30487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F68D24-2360-4CF8-A83C-ED4F84A44F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94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101C95C-476E-45CC-B717-29C35B82F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660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663B24-11A8-403A-8003-2A9B62925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4909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DBBF726-759F-4BB8-892B-C63FC81F1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248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6285D38-932F-4E18-B215-2DB8D23B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38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val="37265435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297221A-2266-4904-8287-78D9774F94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4915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CD5BFC-45C1-4243-8043-D30979A8A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78714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106222-BB23-45B2-A7B6-1ED091944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65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E431871-C233-4E47-A18C-27CB8F03B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78975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31DFBFB-3496-470A-AEF1-5BA49D4A3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0597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092FC44-399C-4FA5-9A21-D67BF5E83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80177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AF46B1-48D8-49BE-9A82-9960728204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85082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B250459-C1E9-418D-BD1C-86A872A3DB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17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383BB1-5836-41D9-85F1-DFE888EACB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81712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D6F915-743B-4E6A-B45F-32443BA4B5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40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93359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E4D3F33-E439-44E8-AE23-501F9C15C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1242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1B8B711-C1D7-47F8-B502-5D564688FF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6351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D3D8A21-E8CE-4BFF-BE5A-BB4A981E7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510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DCB4A24-FC50-42D6-BAEC-BE3085388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7373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DCC1D93-000F-4CC9-824E-130211C1E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32992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D92C97-9C8F-4EEF-8BAF-34704B193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458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07032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6FCD103-95AF-4009-B4B3-9C4DD17AE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4866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79268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2292841-9AB2-42E3-ACDD-3D0B3286B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02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8614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4D47DEF-D7A1-4BDB-B7A8-A96EE7798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3062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A7CF58A-E9DF-4DE6-B958-B206A3869B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908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2D02E75-8795-453C-9B57-857EC06F4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1030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D396528-0EDF-41BC-B36F-E8D92C5A16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3322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1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1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1"/>
                </a:solidFill>
              </a:defRPr>
            </a:lvl2pPr>
            <a:lvl3pPr marL="268288" indent="-268288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1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1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C176DBF-B4BC-433D-8429-71339E794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8732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8899843-A446-4A6A-84E7-1F9449F24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4482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D754DD7-C21A-4D01-8BEF-6FE4C914E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115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rgbClr val="1E368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rgbClr val="1E3685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F4502C5-34CC-4206-9E51-F02AFC073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5957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2F6D56-4083-4735-A281-3D8B4C0C5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4287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61589E-CAC7-4D38-A1A6-30797D5EF8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16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val="18959065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2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2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2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BF4941A-1318-4C33-B250-1A3413B1CD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04866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17439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7776D9-1590-4B64-979C-89C6BD402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484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1372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4354E20-FA0B-48D9-8FA5-1C1886B6DF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2661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49B34CD5-D014-4CA0-BBDD-1C33BA6ED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51132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63540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0341509-11C1-4698-9E1A-C73C94C04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9278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6D2FAE-1954-4CA0-B290-6DED8A81C5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21469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531B71-57AC-4797-84CC-42C0C7BE9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505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8294D30-A145-4913-9BF2-2FBAA5590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94227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738775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D617BFA6-6A2E-4239-8B04-543AF7E30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2795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51B04C4-1B70-461A-ADE0-B6A77D24C6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4423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32058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A3B516C-0663-48FB-8F8D-7A2EA1CD2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5167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6EE240-9893-493D-A3C8-209378F82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1045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6CBBBF-F7FA-47B3-8756-0803790B6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15771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83791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E40F36AA-E5D7-477F-ADFF-2F736B516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38443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01558EA6-CD11-44DF-9009-6078085B9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4663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01832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53736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B01333-FD08-402A-A38C-6A04E39DD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6235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638AF9-0976-4CCF-A8DC-C14DAD900B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08938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6DC60CF-07E9-4F48-B4ED-5F29393F6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79988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115129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A274CBC-6CE1-4B5E-8C87-84F9A10C47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134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7E7938D1-ADDC-49AA-A645-46ED292AD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446162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36893EC3-2DBF-4478-8312-4A3947681E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7097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5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 </a:t>
            </a:r>
            <a:fld id="{29DE7052-DF2E-422A-8C74-885031566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0838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801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4235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BC404D5-18CA-4BDA-95F1-C15B36575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954680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EF584D3-529F-4813-AED5-C399CBA3E2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6337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</p:spPr>
        <p:txBody>
          <a:bodyPr/>
          <a:lstStyle>
            <a:lvl1pPr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CC39F8A-EE8F-40FD-8E89-A5B13814A9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2925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038331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0923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483648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17786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265047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14989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945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86048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690163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642855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76416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879825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5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6" name="Текст 4"/>
          <p:cNvSpPr txBox="1">
            <a:spLocks/>
          </p:cNvSpPr>
          <p:nvPr userDrawn="1"/>
        </p:nvSpPr>
        <p:spPr>
          <a:xfrm>
            <a:off x="3333750" y="8969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 userDrawn="1"/>
        </p:nvSpPr>
        <p:spPr>
          <a:xfrm>
            <a:off x="3333750" y="1489075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8" name="Текст 4"/>
          <p:cNvSpPr txBox="1">
            <a:spLocks/>
          </p:cNvSpPr>
          <p:nvPr userDrawn="1"/>
        </p:nvSpPr>
        <p:spPr>
          <a:xfrm>
            <a:off x="3333750" y="208121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9" name="Текст 4"/>
          <p:cNvSpPr txBox="1">
            <a:spLocks/>
          </p:cNvSpPr>
          <p:nvPr userDrawn="1"/>
        </p:nvSpPr>
        <p:spPr>
          <a:xfrm>
            <a:off x="3333750" y="2671763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0" name="Текст 4"/>
          <p:cNvSpPr txBox="1">
            <a:spLocks/>
          </p:cNvSpPr>
          <p:nvPr userDrawn="1"/>
        </p:nvSpPr>
        <p:spPr>
          <a:xfrm>
            <a:off x="3333750" y="3263900"/>
            <a:ext cx="5816600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1" name="Текст 4"/>
          <p:cNvSpPr txBox="1">
            <a:spLocks/>
          </p:cNvSpPr>
          <p:nvPr userDrawn="1"/>
        </p:nvSpPr>
        <p:spPr>
          <a:xfrm>
            <a:off x="3333750" y="3856038"/>
            <a:ext cx="5811838" cy="438150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D8D8D8">
                    <a:lumMod val="50000"/>
                  </a:srgbClr>
                </a:solidFill>
              </a:rPr>
              <a:t>Заголовок</a:t>
            </a:r>
            <a:endParaRPr lang="ru-RU" dirty="0">
              <a:solidFill>
                <a:srgbClr val="D8D8D8">
                  <a:lumMod val="50000"/>
                </a:srgbClr>
              </a:solidFill>
            </a:endParaRPr>
          </a:p>
        </p:txBody>
      </p:sp>
      <p:sp>
        <p:nvSpPr>
          <p:cNvPr id="12" name="Текст 43"/>
          <p:cNvSpPr txBox="1">
            <a:spLocks/>
          </p:cNvSpPr>
          <p:nvPr userDrawn="1"/>
        </p:nvSpPr>
        <p:spPr>
          <a:xfrm>
            <a:off x="3167063" y="2673350"/>
            <a:ext cx="166687" cy="436563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3" name="Текст 43"/>
          <p:cNvSpPr txBox="1">
            <a:spLocks/>
          </p:cNvSpPr>
          <p:nvPr userDrawn="1"/>
        </p:nvSpPr>
        <p:spPr>
          <a:xfrm>
            <a:off x="3167063" y="2081213"/>
            <a:ext cx="166687" cy="43815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4" name="Текст 43"/>
          <p:cNvSpPr txBox="1">
            <a:spLocks/>
          </p:cNvSpPr>
          <p:nvPr userDrawn="1"/>
        </p:nvSpPr>
        <p:spPr>
          <a:xfrm>
            <a:off x="3167063" y="1490663"/>
            <a:ext cx="166687" cy="436562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5" name="Текст 43"/>
          <p:cNvSpPr txBox="1">
            <a:spLocks/>
          </p:cNvSpPr>
          <p:nvPr userDrawn="1"/>
        </p:nvSpPr>
        <p:spPr>
          <a:xfrm>
            <a:off x="3167063" y="898525"/>
            <a:ext cx="166687" cy="43815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6" name="Текст 43"/>
          <p:cNvSpPr txBox="1">
            <a:spLocks/>
          </p:cNvSpPr>
          <p:nvPr userDrawn="1"/>
        </p:nvSpPr>
        <p:spPr>
          <a:xfrm>
            <a:off x="3167063" y="3263900"/>
            <a:ext cx="166687" cy="43815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sp>
        <p:nvSpPr>
          <p:cNvPr id="17" name="Текст 43"/>
          <p:cNvSpPr txBox="1">
            <a:spLocks/>
          </p:cNvSpPr>
          <p:nvPr userDrawn="1"/>
        </p:nvSpPr>
        <p:spPr>
          <a:xfrm>
            <a:off x="3167063" y="3856038"/>
            <a:ext cx="166687" cy="436562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363636"/>
                </a:solidFill>
              </a:rPr>
              <a:t>.</a:t>
            </a:r>
            <a:endParaRPr lang="ru-RU" dirty="0">
              <a:solidFill>
                <a:srgbClr val="363636"/>
              </a:solidFill>
            </a:endParaRPr>
          </a:p>
        </p:txBody>
      </p:sp>
      <p:grpSp>
        <p:nvGrpSpPr>
          <p:cNvPr id="18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0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1307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1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grpSp>
        <p:nvGrpSpPr>
          <p:cNvPr id="12" name="Группа 33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918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FF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4109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letkina\Documents\templ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255588" y="84138"/>
            <a:ext cx="53816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0"/>
          <p:cNvSpPr/>
          <p:nvPr userDrawn="1"/>
        </p:nvSpPr>
        <p:spPr>
          <a:xfrm>
            <a:off x="971550" y="158750"/>
            <a:ext cx="46038" cy="5413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5508625" y="209550"/>
            <a:ext cx="2133600" cy="274638"/>
          </a:xfrm>
          <a:prstGeom prst="rect">
            <a:avLst/>
          </a:prstGeom>
        </p:spPr>
        <p:txBody>
          <a:bodyPr vert="horz" wrap="square" lIns="77907" tIns="38953" rIns="77907" bIns="38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5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3077F-8D70-45AE-A6FC-77EF7D864E21}" type="slidenum">
              <a:rPr lang="ru-RU" altLang="ru-RU" sz="2300"/>
              <a:pPr>
                <a:defRPr/>
              </a:pPr>
              <a:t>‹#›</a:t>
            </a:fld>
            <a:endParaRPr lang="ru-RU" altLang="ru-RU" sz="2300"/>
          </a:p>
        </p:txBody>
      </p:sp>
    </p:spTree>
    <p:extLst>
      <p:ext uri="{BB962C8B-B14F-4D97-AF65-F5344CB8AC3E}">
        <p14:creationId xmlns:p14="http://schemas.microsoft.com/office/powerpoint/2010/main" val="909169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C2277FD-8040-44CB-81CB-33BDE3B3C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21089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A8BEBE8-D7B9-4299-9189-8C834D1986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8405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ще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 userDrawn="1"/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lIns="66400" tIns="33200" rIns="66400" bIns="33200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2500">
                <a:solidFill>
                  <a:srgbClr val="B6B6B8"/>
                </a:solidFill>
                <a:latin typeface="Trebuchet MS" pitchFamily="34" charset="0"/>
              </a:rPr>
              <a:t> </a:t>
            </a:r>
            <a:fld id="{1CD58162-DE6E-45DA-A39E-050C8A640710}" type="slidenum">
              <a:rPr lang="ru-RU" altLang="ru-RU" sz="2600" smtClean="0">
                <a:solidFill>
                  <a:srgbClr val="B6B6B8"/>
                </a:solidFill>
                <a:latin typeface="Trebuchet MS" pitchFamily="34" charset="0"/>
              </a:rPr>
              <a:pPr algn="r" eaLnBrk="1" hangingPunct="1">
                <a:defRPr/>
              </a:pPr>
              <a:t>‹#›</a:t>
            </a:fld>
            <a:endParaRPr lang="ru-RU" altLang="ru-RU" sz="2600">
              <a:solidFill>
                <a:srgbClr val="B6B6B8"/>
              </a:solidFill>
              <a:latin typeface="Trebuchet MS" pitchFamily="34" charset="0"/>
            </a:endParaRPr>
          </a:p>
        </p:txBody>
      </p:sp>
      <p:sp>
        <p:nvSpPr>
          <p:cNvPr id="7" name="Прямоугольник 7"/>
          <p:cNvSpPr/>
          <p:nvPr userDrawn="1"/>
        </p:nvSpPr>
        <p:spPr>
          <a:xfrm>
            <a:off x="977900" y="1873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17" tIns="40808" rIns="81617" bIns="408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4F81BD"/>
              </a:solidFill>
            </a:endParaRPr>
          </a:p>
        </p:txBody>
      </p:sp>
      <p:sp>
        <p:nvSpPr>
          <p:cNvPr id="9" name="Объект 11"/>
          <p:cNvSpPr>
            <a:spLocks noGrp="1"/>
          </p:cNvSpPr>
          <p:nvPr>
            <p:ph sz="quarter" idx="25"/>
          </p:nvPr>
        </p:nvSpPr>
        <p:spPr>
          <a:xfrm>
            <a:off x="0" y="1221601"/>
            <a:ext cx="9144000" cy="3915947"/>
          </a:xfrm>
          <a:prstGeom prst="rect">
            <a:avLst/>
          </a:prstGeom>
        </p:spPr>
        <p:txBody>
          <a:bodyPr lIns="214754" tIns="30679" rIns="61358" bIns="38963"/>
          <a:lstStyle>
            <a:lvl1pPr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  <a:lvl2pPr marL="155580" indent="-155580">
              <a:buClr>
                <a:schemeClr val="accent2"/>
              </a:buClr>
              <a:buFont typeface="Wingdings" pitchFamily="2" charset="2"/>
              <a:buChar char="§"/>
              <a:defRPr sz="1200">
                <a:solidFill>
                  <a:schemeClr val="accent1">
                    <a:lumMod val="50000"/>
                  </a:schemeClr>
                </a:solidFill>
              </a:defRPr>
            </a:lvl2pPr>
            <a:lvl3pPr marL="385568" indent="-229987">
              <a:buClr>
                <a:schemeClr val="accent2"/>
              </a:buClr>
              <a:buFont typeface="Calibri" pitchFamily="34" charset="0"/>
              <a:buChar char="–"/>
              <a:defRPr sz="12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6"/>
          </p:nvPr>
        </p:nvSpPr>
        <p:spPr>
          <a:xfrm>
            <a:off x="1049101" y="221457"/>
            <a:ext cx="5915780" cy="402431"/>
          </a:xfrm>
          <a:prstGeom prst="rect">
            <a:avLst/>
          </a:prstGeom>
        </p:spPr>
        <p:txBody>
          <a:bodyPr lIns="77925" tIns="38963" rIns="77925" bIns="38963" anchor="ctr"/>
          <a:lstStyle>
            <a:lvl1pPr>
              <a:lnSpc>
                <a:spcPct val="70000"/>
              </a:lnSpc>
              <a:defRPr sz="26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7"/>
          </p:nvPr>
        </p:nvSpPr>
        <p:spPr>
          <a:xfrm>
            <a:off x="0" y="888553"/>
            <a:ext cx="9144000" cy="3397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7925" tIns="38963" rIns="77925" bIns="38963"/>
          <a:lstStyle>
            <a:lvl1pPr marL="154227" indent="0"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28"/>
          </p:nvPr>
        </p:nvSpPr>
        <p:spPr>
          <a:xfrm>
            <a:off x="5635625" y="220663"/>
            <a:ext cx="1970088" cy="206375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1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0C11CDA-8873-4349-B1DF-75185AC62D1F}" type="slidenum">
              <a:rPr lang="ru-RU" altLang="ru-RU" sz="2600"/>
              <a:pPr>
                <a:defRPr/>
              </a:pPr>
              <a:t>‹#›</a:t>
            </a:fld>
            <a:endParaRPr lang="ru-RU" altLang="ru-RU" sz="2600"/>
          </a:p>
        </p:txBody>
      </p:sp>
    </p:spTree>
    <p:extLst>
      <p:ext uri="{BB962C8B-B14F-4D97-AF65-F5344CB8AC3E}">
        <p14:creationId xmlns:p14="http://schemas.microsoft.com/office/powerpoint/2010/main" val="160020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AFABD5-3F49-4B3F-A736-2361CBAD9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92000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24909890 w 6566703"/>
              <a:gd name="T3" fmla="*/ 0 h 629367"/>
              <a:gd name="T4" fmla="*/ 23525190 w 6566703"/>
              <a:gd name="T5" fmla="*/ 338071 h 629367"/>
              <a:gd name="T6" fmla="*/ 0 w 6566703"/>
              <a:gd name="T7" fmla="*/ 338071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>
              <a:solidFill>
                <a:srgbClr val="6D6E7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>
                <a:solidFill>
                  <a:srgbClr val="6D6E71"/>
                </a:solidFill>
              </a:rPr>
              <a:t> </a:t>
            </a:r>
            <a:fld id="{08294D30-A145-4913-9BF2-2FBAA5590605}" type="slidenum">
              <a:rPr lang="ru-RU" altLang="ru-RU">
                <a:solidFill>
                  <a:srgbClr val="6D6E71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443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36FC685-66C1-409C-859D-4348A5B1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86280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7B42D-827E-4C55-B774-F9266E07F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5241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0114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63D0532-C734-469A-8267-3F1C3FB3D4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0195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1BF74B5-85E1-477C-82CB-52B6B801A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662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993B50-D42D-417E-A04B-56022E9E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99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58EE1B2-78DA-4D90-AC7B-24D1295197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936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79BB2BDA-E88B-4D1B-98A5-6ED59A76B6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354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D85024C-DBD9-4E2F-981C-3ABD0453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70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1AD2956-25F4-4907-AF08-5C7CF9EF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75603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EFC4D0D-488F-4FB0-BC65-046117EAF3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4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822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5846986-9C22-4E84-AB57-E87EAC6A0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1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69BF3FE-15F0-422B-8B37-0A593B315B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434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AD24DC6D-E278-465D-8B5E-F84A38E29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519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DC3070B-7EBA-4792-A74E-221648F07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130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9ABCA5A-544A-4054-9347-5C25456AB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16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B6A8B62-88F7-4C55-8E2B-84191DF695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302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46E32E5-1291-42EC-A3F8-37D0B1C2D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1947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3481CC-5AD5-4F22-8D25-9E6B9FE5D6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241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699306E-AE14-4BB3-A109-A4FC96E3B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416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1334834-BBC7-49C2-9373-BB4091F2A9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68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51529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5F58B6-5943-402F-9F7D-D9B45165D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305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0F0228C-61E6-464F-A279-96078A0090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9613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8831195 w 6566703"/>
              <a:gd name="T3" fmla="*/ 0 h 629367"/>
              <a:gd name="T4" fmla="*/ 8340283 w 6566703"/>
              <a:gd name="T5" fmla="*/ 548185 h 629367"/>
              <a:gd name="T6" fmla="*/ 0 w 6566703"/>
              <a:gd name="T7" fmla="*/ 548185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39A795F-CEB1-4B71-A84B-971F77F3A4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623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23"/>
          <p:cNvSpPr>
            <a:spLocks/>
          </p:cNvSpPr>
          <p:nvPr userDrawn="1"/>
        </p:nvSpPr>
        <p:spPr bwMode="auto">
          <a:xfrm>
            <a:off x="982663" y="339725"/>
            <a:ext cx="7615237" cy="587375"/>
          </a:xfrm>
          <a:custGeom>
            <a:avLst/>
            <a:gdLst>
              <a:gd name="T0" fmla="*/ 0 w 6566703"/>
              <a:gd name="T1" fmla="*/ 0 h 629367"/>
              <a:gd name="T2" fmla="*/ 33499930 w 6566703"/>
              <a:gd name="T3" fmla="*/ 0 h 629367"/>
              <a:gd name="T4" fmla="*/ 31637724 w 6566703"/>
              <a:gd name="T5" fmla="*/ 294464 h 629367"/>
              <a:gd name="T6" fmla="*/ 0 w 6566703"/>
              <a:gd name="T7" fmla="*/ 294464 h 629367"/>
              <a:gd name="T8" fmla="*/ 0 w 6566703"/>
              <a:gd name="T9" fmla="*/ 0 h 6293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66703" h="629367">
                <a:moveTo>
                  <a:pt x="0" y="0"/>
                </a:moveTo>
                <a:lnTo>
                  <a:pt x="6566703" y="0"/>
                </a:lnTo>
                <a:lnTo>
                  <a:pt x="6201670" y="629367"/>
                </a:lnTo>
                <a:lnTo>
                  <a:pt x="0" y="62936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82800" y="339725"/>
            <a:ext cx="7621450" cy="587375"/>
          </a:xfrm>
          <a:prstGeom prst="rect">
            <a:avLst/>
          </a:prstGeom>
        </p:spPr>
        <p:txBody>
          <a:bodyPr anchor="ctr"/>
          <a:lstStyle>
            <a:lvl1pPr marL="85725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8B92336-95B8-48E5-B686-9E57EFF69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4433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678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8118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B6B6B8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20CE662-A0EC-45A8-B362-978249514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9104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C92EAE5-6EB8-4700-A9BC-2A88A8089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443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FF848A-D884-439D-B3B2-62711544B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411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342900" indent="-34290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4D183E-8646-40BD-AC85-146358B35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42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92250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85750" indent="-285750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4C3F000-F8DC-458F-8D86-E3F03E0C1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780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74650" indent="-285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A0DC8D6-9EFF-40F5-8ABA-A6688E80D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441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7544009-242B-456F-B10E-15435BD513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37535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DB7891A-21B9-45BE-A678-A6CB3FC12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041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23971-8244-472F-89EF-0BB3A8040A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27832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1973389-E761-41C1-9A1E-C61E3AF03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864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99F01F5-E317-48B3-8C1C-2A3D075845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964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BBC349-356E-47E6-AB18-940F909CCA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7830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BC92B8B2-F913-4449-B8C9-DAFDA91DD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02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996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6784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940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9F9A6A0-0CBC-4386-9127-35AC7EB43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004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ACEB32-4468-4587-9ED4-0C13FDAD41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31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D64E2C9-4347-4E58-B8EA-771CF6332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29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97FC8F6-6EC7-437E-AEDE-56B2EED752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2990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52A58A-3256-48FB-B5B5-0BB2FFACFC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8638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E857C6C7-4F22-42BB-A547-3E9D4DDE05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63076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634B34E-1DA9-4C9B-B456-2458E37F1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865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4746D16-7387-48E7-BE97-13052B29D1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1162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92D037A-0E62-4F97-9925-F4EF8D7FE4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93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07815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40F70E4-497B-4935-AF21-BC643A57C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4962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7432E9C-E58C-4C36-97A4-645A880A56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1866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E97846-B8C2-4EA9-B5F3-ED8B321F8E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3871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744D052-52E3-471D-A21F-1DB243E9EA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95406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328878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685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FA19F71-8C17-4AEB-A480-404B85D502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98808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2F68AA8-4ED7-4A72-A338-AE39C6B7D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9132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55BCC9F-2D66-4D05-9FC4-07F4D8F6A2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7441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DCCDAC08-5E1A-4A8B-97A8-51851C656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28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4FC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093513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837A5EFA-D292-4C39-8704-04B5B86DD9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483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7EDD464-D504-49FE-84D4-968857A02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7199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783FE4D-929A-446A-8BCE-853F05B06B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22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2B9DAFF7-4E28-4E1D-B783-51B25C8A39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87281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0A754B8D-4441-44A6-8729-587C43FC45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460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10C03C34-D446-40D2-99B2-76A6BC0F2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539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B9943B-F54C-4F9F-BBCE-687C952EC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10695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0A500-5AAD-4D0B-A6AC-832EDAD0C4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5925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B8C73E0-A6A3-4B45-80BD-EDF29E4B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431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5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990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2"/>
          <p:cNvSpPr/>
          <p:nvPr userDrawn="1"/>
        </p:nvSpPr>
        <p:spPr>
          <a:xfrm>
            <a:off x="3167063" y="898525"/>
            <a:ext cx="5975350" cy="3375025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435919" indent="-285750" defTabSz="816169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 userDrawn="1"/>
        </p:nvSpPr>
        <p:spPr bwMode="auto">
          <a:xfrm>
            <a:off x="3167063" y="0"/>
            <a:ext cx="5976937" cy="735013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9" name="Прямоугольник 25"/>
          <p:cNvSpPr>
            <a:spLocks noChangeArrowheads="1"/>
          </p:cNvSpPr>
          <p:nvPr userDrawn="1"/>
        </p:nvSpPr>
        <p:spPr bwMode="auto">
          <a:xfrm>
            <a:off x="3167063" y="4487863"/>
            <a:ext cx="5978525" cy="676275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916" tIns="38958" rIns="77916" bIns="38958" anchor="ctr"/>
          <a:lstStyle>
            <a:lvl1pPr marL="457200" defTabSz="815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600">
              <a:solidFill>
                <a:srgbClr val="9B9B9B"/>
              </a:solidFill>
              <a:latin typeface="Calibri" pitchFamily="34" charset="0"/>
            </a:endParaRPr>
          </a:p>
        </p:txBody>
      </p:sp>
      <p:sp>
        <p:nvSpPr>
          <p:cNvPr id="10" name="Прямоугольник 33"/>
          <p:cNvSpPr/>
          <p:nvPr userDrawn="1"/>
        </p:nvSpPr>
        <p:spPr>
          <a:xfrm>
            <a:off x="3178175" y="900113"/>
            <a:ext cx="185738" cy="1979612"/>
          </a:xfrm>
          <a:prstGeom prst="rect">
            <a:avLst/>
          </a:prstGeom>
          <a:solidFill>
            <a:srgbClr val="1E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1" name="Группа 20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3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Текст 2"/>
          <p:cNvSpPr>
            <a:spLocks noGrp="1"/>
          </p:cNvSpPr>
          <p:nvPr>
            <p:ph type="body" sz="quarter" idx="10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2642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3167063" y="0"/>
            <a:ext cx="5976937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anchor="ctr"/>
          <a:lstStyle/>
          <a:p>
            <a:pPr marL="4572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3132138" y="1779588"/>
            <a:ext cx="5989637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4" name="Группа 17"/>
          <p:cNvGrpSpPr>
            <a:grpSpLocks/>
          </p:cNvGrpSpPr>
          <p:nvPr userDrawn="1"/>
        </p:nvGrpSpPr>
        <p:grpSpPr bwMode="auto">
          <a:xfrm>
            <a:off x="611188" y="1276350"/>
            <a:ext cx="1836737" cy="2663825"/>
            <a:chOff x="611561" y="1275605"/>
            <a:chExt cx="1836204" cy="2664297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1515" t="10227" r="56149" b="2703"/>
            <a:stretch/>
          </p:blipFill>
          <p:spPr bwMode="auto">
            <a:xfrm>
              <a:off x="658454" y="1275605"/>
              <a:ext cx="1789310" cy="1961699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6" name="Picture 2" descr="\\172.16.16.2\User Data\DVK\ОСА\КАРТИНКИ\новый лого\logoforbetamks2.png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47324" r="19650" b="20363"/>
            <a:stretch>
              <a:fillRect/>
            </a:stretch>
          </p:blipFill>
          <p:spPr bwMode="auto">
            <a:xfrm>
              <a:off x="611561" y="3288460"/>
              <a:ext cx="1836204" cy="651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8491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Заголовок 2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D3CAC64-9B96-4D87-9333-1F6CCB3711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36288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051D00C-745A-4349-9926-26CCFF3EA7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8912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5A12A57-F41A-422A-B6C1-6C9FB0857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80489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C538FB4C-0BDD-4B64-A758-4852BBA354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360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8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343BA1B-338C-440A-82C6-28A94711B8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5489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7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36CA90A9-BC86-423F-ADC2-A99F8971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12521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633D9B99-3507-4697-88AE-B65A18002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702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pPr lvl="0"/>
            <a:endParaRPr lang="ru-RU" noProof="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B6A34E-18DE-490E-B67E-9682C8C5B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2681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>
            <a:spLocks noChangeArrowheads="1"/>
          </p:cNvSpPr>
          <p:nvPr userDrawn="1"/>
        </p:nvSpPr>
        <p:spPr bwMode="auto">
          <a:xfrm>
            <a:off x="977900" y="123825"/>
            <a:ext cx="42863" cy="4365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5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6813"/>
            <a:ext cx="792003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48488" y="1539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9B9B9B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471E6634-8692-45CC-966F-A357CC204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06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50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7.xml"/><Relationship Id="rId9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74.xml"/><Relationship Id="rId9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Relationship Id="rId9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0.xml"/><Relationship Id="rId9" Type="http://schemas.openxmlformats.org/officeDocument/2006/relationships/image" Target="../media/image8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196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46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9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35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88" r:id="rId2"/>
    <p:sldLayoutId id="2147485289" r:id="rId3"/>
    <p:sldLayoutId id="2147485290" r:id="rId4"/>
    <p:sldLayoutId id="2147485291" r:id="rId5"/>
    <p:sldLayoutId id="2147485292" r:id="rId6"/>
    <p:sldLayoutId id="2147485293" r:id="rId7"/>
    <p:sldLayoutId id="2147485294" r:id="rId8"/>
    <p:sldLayoutId id="2147485295" r:id="rId9"/>
    <p:sldLayoutId id="2147485296" r:id="rId10"/>
    <p:sldLayoutId id="2147485297" r:id="rId11"/>
    <p:sldLayoutId id="2147485298" r:id="rId12"/>
    <p:sldLayoutId id="2147485299" r:id="rId13"/>
    <p:sldLayoutId id="2147485300" r:id="rId14"/>
    <p:sldLayoutId id="2147485301" r:id="rId15"/>
    <p:sldLayoutId id="2147485302" r:id="rId16"/>
    <p:sldLayoutId id="2147485303" r:id="rId17"/>
    <p:sldLayoutId id="2147485304" r:id="rId18"/>
    <p:sldLayoutId id="2147485305" r:id="rId19"/>
    <p:sldLayoutId id="2147485523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454" r:id="rId12"/>
    <p:sldLayoutId id="2147485455" r:id="rId13"/>
    <p:sldLayoutId id="2147485456" r:id="rId14"/>
    <p:sldLayoutId id="214748545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B05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71CD80"/>
                </a:solidFill>
              </a:rPr>
              <a:t>ПОВЫШЕНИЕ КАЧЕСТВА ГОСУПРАВЛЕНИЯ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0244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912A680D-A1A2-49F2-84A6-90CADC46E6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60" r:id="rId3"/>
    <p:sldLayoutId id="2147485461" r:id="rId4"/>
    <p:sldLayoutId id="2147485462" r:id="rId5"/>
    <p:sldLayoutId id="2147485463" r:id="rId6"/>
    <p:sldLayoutId id="2147485464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FF0000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FF9797"/>
                </a:solidFill>
              </a:rPr>
              <a:t>ИНФОРМАЦИОННЫЕ ТЕХНОЛОГИИ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1268" name="Picture 2" descr="\\172.16.16.2\User Data\DVK\ОСА\КАРТИНКИ\новый лого\mks_logo_whit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8C9770B-A055-4A80-81EE-BAA03F452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2291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2292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396E61D-E7AA-46DC-9D0F-44A017910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2" r:id="rId1"/>
    <p:sldLayoutId id="2147485473" r:id="rId2"/>
    <p:sldLayoutId id="2147485474" r:id="rId3"/>
    <p:sldLayoutId id="2147485475" r:id="rId4"/>
    <p:sldLayoutId id="2147485476" r:id="rId5"/>
    <p:sldLayoutId id="2147485477" r:id="rId6"/>
    <p:sldLayoutId id="2147485478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CC3399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CC3399">
                    <a:lumMod val="60000"/>
                    <a:lumOff val="40000"/>
                  </a:srgbClr>
                </a:solidFill>
              </a:rPr>
              <a:t>МЕДИА</a:t>
            </a:r>
          </a:p>
        </p:txBody>
      </p:sp>
      <p:sp>
        <p:nvSpPr>
          <p:cNvPr id="13315" name="Прямоугольник 5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3316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5E1CB827-0C28-4F42-AA1D-D9E089AC2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9"/>
          <p:cNvSpPr txBox="1">
            <a:spLocks/>
          </p:cNvSpPr>
          <p:nvPr userDrawn="1"/>
        </p:nvSpPr>
        <p:spPr>
          <a:xfrm>
            <a:off x="0" y="-1588"/>
            <a:ext cx="9144000" cy="360363"/>
          </a:xfrm>
          <a:prstGeom prst="rect">
            <a:avLst/>
          </a:prstGeom>
          <a:solidFill>
            <a:srgbClr val="0066FF"/>
          </a:solidFill>
        </p:spPr>
        <p:txBody>
          <a:bodyPr lIns="180000" t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5838"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69A6FF"/>
                </a:solidFill>
              </a:rPr>
              <a:t>СВЯЗЬ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 userDrawn="1"/>
        </p:nvSpPr>
        <p:spPr bwMode="auto">
          <a:xfrm>
            <a:off x="963613" y="0"/>
            <a:ext cx="1746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079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7" tIns="40808" rIns="81617" bIns="40808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4F81BD"/>
              </a:solidFill>
              <a:latin typeface="Calibri" pitchFamily="34" charset="0"/>
            </a:endParaRPr>
          </a:p>
        </p:txBody>
      </p:sp>
      <p:pic>
        <p:nvPicPr>
          <p:cNvPr id="14340" name="Picture 2" descr="\\172.16.16.2\User Data\DVK\ОСА\КАРТИНКИ\новый лого\mks_logo_whit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/>
          <a:stretch>
            <a:fillRect/>
          </a:stretch>
        </p:blipFill>
        <p:spPr bwMode="auto">
          <a:xfrm>
            <a:off x="7861300" y="74613"/>
            <a:ext cx="7429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6"/>
          <p:cNvSpPr txBox="1">
            <a:spLocks noChangeArrowheads="1"/>
          </p:cNvSpPr>
          <p:nvPr userDrawn="1"/>
        </p:nvSpPr>
        <p:spPr bwMode="auto">
          <a:xfrm>
            <a:off x="179388" y="25400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1400">
                <a:solidFill>
                  <a:srgbClr val="FFFFFF"/>
                </a:solidFill>
                <a:latin typeface="Calibri" pitchFamily="34" charset="0"/>
              </a:rPr>
              <a:t>2014</a:t>
            </a:r>
            <a:endParaRPr lang="ru-RU" alt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43775" y="14288"/>
            <a:ext cx="539750" cy="401637"/>
          </a:xfrm>
          <a:prstGeom prst="rect">
            <a:avLst/>
          </a:prstGeom>
        </p:spPr>
        <p:txBody>
          <a:bodyPr vert="horz" wrap="square" lIns="66400" tIns="33200" rIns="66400" bIns="332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 </a:t>
            </a:r>
            <a:fld id="{FCEB98E1-E3A1-44B2-9685-9CE8FC26D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3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  <p:sldLayoutId id="2147485519" r:id="rId17"/>
    <p:sldLayoutId id="2147485520" r:id="rId18"/>
    <p:sldLayoutId id="2147485521" r:id="rId19"/>
    <p:sldLayoutId id="2147485522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tkina\Documents\templ2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Users\eletkina\Documents\templ2.jpg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308" r:id="rId2"/>
    <p:sldLayoutId id="2147485309" r:id="rId3"/>
    <p:sldLayoutId id="2147485310" r:id="rId4"/>
    <p:sldLayoutId id="2147485311" r:id="rId5"/>
    <p:sldLayoutId id="2147485312" r:id="rId6"/>
    <p:sldLayoutId id="2147485313" r:id="rId7"/>
    <p:sldLayoutId id="2147485314" r:id="rId8"/>
    <p:sldLayoutId id="2147485315" r:id="rId9"/>
    <p:sldLayoutId id="2147485316" r:id="rId10"/>
    <p:sldLayoutId id="2147485317" r:id="rId11"/>
    <p:sldLayoutId id="2147485318" r:id="rId12"/>
    <p:sldLayoutId id="2147485319" r:id="rId13"/>
    <p:sldLayoutId id="2147485320" r:id="rId14"/>
    <p:sldLayoutId id="2147485321" r:id="rId15"/>
    <p:sldLayoutId id="2147485322" r:id="rId16"/>
    <p:sldLayoutId id="2147485323" r:id="rId17"/>
    <p:sldLayoutId id="2147485324" r:id="rId18"/>
    <p:sldLayoutId id="2147485325" r:id="rId19"/>
    <p:sldLayoutId id="2147485326" r:id="rId20"/>
    <p:sldLayoutId id="2147485327" r:id="rId21"/>
    <p:sldLayoutId id="2147485328" r:id="rId22"/>
    <p:sldLayoutId id="2147485329" r:id="rId23"/>
    <p:sldLayoutId id="2147485330" r:id="rId24"/>
    <p:sldLayoutId id="2147485331" r:id="rId25"/>
    <p:sldLayoutId id="2147485333" r:id="rId2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38" r:id="rId4"/>
    <p:sldLayoutId id="2147485339" r:id="rId5"/>
    <p:sldLayoutId id="2147485340" r:id="rId6"/>
    <p:sldLayoutId id="2147485341" r:id="rId7"/>
    <p:sldLayoutId id="2147485342" r:id="rId8"/>
    <p:sldLayoutId id="2147485343" r:id="rId9"/>
    <p:sldLayoutId id="2147485344" r:id="rId10"/>
    <p:sldLayoutId id="2147485345" r:id="rId11"/>
    <p:sldLayoutId id="2147485346" r:id="rId12"/>
    <p:sldLayoutId id="2147485347" r:id="rId13"/>
    <p:sldLayoutId id="2147485348" r:id="rId14"/>
    <p:sldLayoutId id="214748535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  <p:sldLayoutId id="2147485363" r:id="rId12"/>
    <p:sldLayoutId id="2147485364" r:id="rId13"/>
    <p:sldLayoutId id="2147485365" r:id="rId14"/>
    <p:sldLayoutId id="214748536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9" r:id="rId1"/>
    <p:sldLayoutId id="2147485370" r:id="rId2"/>
    <p:sldLayoutId id="2147485371" r:id="rId3"/>
    <p:sldLayoutId id="2147485372" r:id="rId4"/>
    <p:sldLayoutId id="2147485373" r:id="rId5"/>
    <p:sldLayoutId id="2147485374" r:id="rId6"/>
    <p:sldLayoutId id="2147485375" r:id="rId7"/>
    <p:sldLayoutId id="2147485376" r:id="rId8"/>
    <p:sldLayoutId id="2147485377" r:id="rId9"/>
    <p:sldLayoutId id="2147485378" r:id="rId10"/>
    <p:sldLayoutId id="2147485379" r:id="rId11"/>
    <p:sldLayoutId id="2147485380" r:id="rId12"/>
    <p:sldLayoutId id="2147485381" r:id="rId13"/>
    <p:sldLayoutId id="2147485382" r:id="rId14"/>
    <p:sldLayoutId id="214748538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89" r:id="rId4"/>
    <p:sldLayoutId id="2147485390" r:id="rId5"/>
    <p:sldLayoutId id="2147485391" r:id="rId6"/>
    <p:sldLayoutId id="2147485392" r:id="rId7"/>
    <p:sldLayoutId id="2147485393" r:id="rId8"/>
    <p:sldLayoutId id="2147485394" r:id="rId9"/>
    <p:sldLayoutId id="2147485395" r:id="rId10"/>
    <p:sldLayoutId id="2147485396" r:id="rId11"/>
    <p:sldLayoutId id="2147485397" r:id="rId12"/>
    <p:sldLayoutId id="2147485398" r:id="rId13"/>
    <p:sldLayoutId id="2147485399" r:id="rId14"/>
    <p:sldLayoutId id="21474854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  <p:sldLayoutId id="2147485413" r:id="rId13"/>
    <p:sldLayoutId id="2147485414" r:id="rId14"/>
    <p:sldLayoutId id="2147485415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letkina\Documents\templ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eletkina\Documents\templ2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  <p:sldLayoutId id="214748542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etkina\Documents\templ2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4"/>
          <a:stretch>
            <a:fillRect/>
          </a:stretch>
        </p:blipFill>
        <p:spPr bwMode="auto">
          <a:xfrm>
            <a:off x="414338" y="15875"/>
            <a:ext cx="53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eletkina\Documents\templ2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>
            <a:fillRect/>
          </a:stretch>
        </p:blipFill>
        <p:spPr bwMode="auto">
          <a:xfrm>
            <a:off x="7612063" y="150813"/>
            <a:ext cx="10287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  <p:sldLayoutId id="2147485436" r:id="rId9"/>
    <p:sldLayoutId id="2147485437" r:id="rId10"/>
    <p:sldLayoutId id="2147485438" r:id="rId11"/>
    <p:sldLayoutId id="2147485439" r:id="rId12"/>
    <p:sldLayoutId id="2147485440" r:id="rId13"/>
    <p:sldLayoutId id="2147485441" r:id="rId14"/>
    <p:sldLayoutId id="2147485442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383868" y="879475"/>
            <a:ext cx="5688632" cy="3313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1E3685"/>
                </a:solidFill>
                <a:ea typeface="+mj-ea"/>
                <a:cs typeface="+mj-cs"/>
              </a:rPr>
              <a:t>Мобильное приложение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1E3685"/>
                </a:solidFill>
                <a:ea typeface="+mj-ea"/>
                <a:cs typeface="+mj-cs"/>
              </a:rPr>
              <a:t> «МЧС России»</a:t>
            </a:r>
            <a:endParaRPr lang="ru-RU" sz="3200" dirty="0">
              <a:solidFill>
                <a:srgbClr val="1E3685"/>
              </a:solidFill>
            </a:endParaRP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182938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" y="1707654"/>
            <a:ext cx="14573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4"/>
          <p:cNvSpPr>
            <a:spLocks noGrp="1"/>
          </p:cNvSpPr>
          <p:nvPr>
            <p:ph type="body" sz="quarter" idx="12"/>
          </p:nvPr>
        </p:nvSpPr>
        <p:spPr>
          <a:xfrm>
            <a:off x="3960378" y="4767287"/>
            <a:ext cx="4464050" cy="36074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rgbClr val="1E3685"/>
                </a:solidFill>
              </a:rPr>
              <a:t>2024 </a:t>
            </a:r>
            <a:r>
              <a:rPr lang="ru-RU" sz="1600" dirty="0">
                <a:solidFill>
                  <a:srgbClr val="1E3685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03239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82090" y="1365616"/>
            <a:ext cx="4500498" cy="2880318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Назначение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08" y="915566"/>
            <a:ext cx="6156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Мобильное приложение «МЧС России» предназначено для: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передачи на мобильные устройства граждан (пользователей приложения) экстренной информации о фактических и прогнозируемых опасных природных явлениях и техногенных процессах, загрязнении окружающей среды, заболеваниях, которые могут угрожать жизни или здоровью граждан, а также правилах поведения и способах защиты;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проведения пропаганды знаний в области гражданской обороны, защиты населения и территорий от чрезвычайных ситуаций, в том числе обеспечения безопасности людей на водных объектах, и обеспечения пожарной безопасности.</a:t>
            </a:r>
          </a:p>
        </p:txBody>
      </p:sp>
      <p:pic>
        <p:nvPicPr>
          <p:cNvPr id="4" name="Picture 2" descr="IMG_50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8"/>
          <a:stretch/>
        </p:blipFill>
        <p:spPr bwMode="auto">
          <a:xfrm>
            <a:off x="6480212" y="961343"/>
            <a:ext cx="2327275" cy="34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69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6200000">
            <a:off x="2909430" y="-1035035"/>
            <a:ext cx="3361143" cy="8892986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Получение экстренной информации в виде </a:t>
            </a:r>
            <a:r>
              <a:rPr lang="en-US" sz="2000" dirty="0">
                <a:solidFill>
                  <a:srgbClr val="1E3685"/>
                </a:solidFill>
              </a:rPr>
              <a:t>push</a:t>
            </a:r>
            <a:r>
              <a:rPr lang="ru-RU" sz="2000" dirty="0">
                <a:solidFill>
                  <a:srgbClr val="1E3685"/>
                </a:solidFill>
              </a:rPr>
              <a:t>-сообщения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030" y="699542"/>
            <a:ext cx="8674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Приложение позволяет использовать все преимущества </a:t>
            </a:r>
            <a:r>
              <a:rPr lang="en-US" dirty="0"/>
              <a:t>push </a:t>
            </a:r>
            <a:r>
              <a:rPr lang="ru-RU" dirty="0"/>
              <a:t>сообщений: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скорость доставки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наличие данных о получении сообщения и действиях пользователя</a:t>
            </a:r>
            <a:endParaRPr lang="en-US" dirty="0"/>
          </a:p>
          <a:p>
            <a:pPr marL="285750" indent="-285750" algn="just">
              <a:buFontTx/>
              <a:buChar char="-"/>
            </a:pPr>
            <a:r>
              <a:rPr lang="ru-RU" dirty="0"/>
              <a:t>нулевая стоимость рассылки </a:t>
            </a:r>
          </a:p>
        </p:txBody>
      </p:sp>
      <p:pic>
        <p:nvPicPr>
          <p:cNvPr id="1026" name="Picture 2" descr="C:\Users\makarovpu\Downloads\IMG_20230208_13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6" y="1960268"/>
            <a:ext cx="2284468" cy="304473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MakarovPU\Pictures\МП\7_iphone13blue_portra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88" y="1781678"/>
            <a:ext cx="1821625" cy="340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MakarovPU\Pictures\МП\8_iphone13blue_portra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81678"/>
            <a:ext cx="1835709" cy="34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30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 rot="16200000">
            <a:off x="5529269" y="700801"/>
            <a:ext cx="3528392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3101417" y="1132848"/>
            <a:ext cx="2736306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77097" y="1464617"/>
            <a:ext cx="2103697" cy="3093827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Охват населения по состоянию на 1 августа 2023 года: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7524" y="3299148"/>
            <a:ext cx="28610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Субъектов РФ имеют возможность отправки сообщений</a:t>
            </a:r>
          </a:p>
        </p:txBody>
      </p:sp>
      <p:sp>
        <p:nvSpPr>
          <p:cNvPr id="30" name="Овал 29"/>
          <p:cNvSpPr/>
          <p:nvPr/>
        </p:nvSpPr>
        <p:spPr>
          <a:xfrm>
            <a:off x="1351447" y="2399465"/>
            <a:ext cx="736277" cy="7278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87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7135" y="3302923"/>
            <a:ext cx="2700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Отправлено сообщений с экстренной информацией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899086" y="2031692"/>
            <a:ext cx="1140966" cy="115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3825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32242" y="3386023"/>
            <a:ext cx="27003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Число установок приложения на мобильные устройства граждан</a:t>
            </a:r>
          </a:p>
        </p:txBody>
      </p:sp>
      <p:sp>
        <p:nvSpPr>
          <p:cNvPr id="15" name="Овал 14"/>
          <p:cNvSpPr/>
          <p:nvPr/>
        </p:nvSpPr>
        <p:spPr>
          <a:xfrm>
            <a:off x="6300192" y="1095586"/>
            <a:ext cx="2232248" cy="21638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Порядка</a:t>
            </a:r>
          </a:p>
          <a:p>
            <a:pPr algn="ctr"/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300 000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92" y="4318373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20" y="4332660"/>
            <a:ext cx="1733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12" y="4318373"/>
            <a:ext cx="1724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87338" y="4063379"/>
            <a:ext cx="4428678" cy="24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050" b="1" dirty="0">
                <a:solidFill>
                  <a:schemeClr val="bg1">
                    <a:lumMod val="50000"/>
                  </a:schemeClr>
                </a:solidFill>
              </a:rPr>
              <a:t>*За исключением Херсонской и Запорожской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409083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16200000">
            <a:off x="4299306" y="282828"/>
            <a:ext cx="4428487" cy="5117895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884417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Отправка информации из одной консоли в различные каналы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3508" y="1102551"/>
            <a:ext cx="3636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Реализована возможность отправки экстренных сообщений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в телеграмм каналы и группы в социальной сети </a:t>
            </a:r>
            <a:r>
              <a:rPr lang="ru-RU" dirty="0" err="1"/>
              <a:t>Вконтакте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/>
              <a:t>каналы АРМ ГС, путем интеграции в них </a:t>
            </a:r>
            <a:r>
              <a:rPr lang="en-US" dirty="0"/>
              <a:t>RSCHS</a:t>
            </a:r>
            <a:r>
              <a:rPr lang="ru-RU" dirty="0"/>
              <a:t>_</a:t>
            </a:r>
            <a:r>
              <a:rPr lang="en-US" dirty="0"/>
              <a:t>bot</a:t>
            </a:r>
            <a:r>
              <a:rPr lang="ru-RU" dirty="0"/>
              <a:t>:</a:t>
            </a:r>
          </a:p>
        </p:txBody>
      </p:sp>
      <p:pic>
        <p:nvPicPr>
          <p:cNvPr id="4098" name="Picture 2" descr="D:\Users\MakarovPU\Pictures\МП\3ECE4A4F-5AB0-4E1D-A8D2-D3A2D4DE1F30_iphone13blue_portra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02" y="742832"/>
            <a:ext cx="2309586" cy="431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karovpu\Downloads\A9BCEAE8-4333-452A-B15B-90AD94D13EF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4" y="915566"/>
            <a:ext cx="2263772" cy="40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90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16200000">
            <a:off x="2921311" y="-1007691"/>
            <a:ext cx="3363837" cy="8650512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6350">
            <a:noFill/>
            <a:prstDash val="sysDot"/>
          </a:ln>
          <a:effectLst>
            <a:glow>
              <a:schemeClr val="accent1">
                <a:alpha val="40000"/>
              </a:schemeClr>
            </a:glow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0071" y="51470"/>
            <a:ext cx="7884417" cy="5397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Опыт практического применения</a:t>
            </a:r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2030" y="820328"/>
            <a:ext cx="867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Приложение активно применяется на территории Белгородской области для доведения до граждан экстренной информации в том числе в рамках СВО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1923678"/>
            <a:ext cx="36364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Число установок приложения на территории Белгородской области:</a:t>
            </a: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386734448"/>
              </p:ext>
            </p:extLst>
          </p:nvPr>
        </p:nvGraphicFramePr>
        <p:xfrm>
          <a:off x="467544" y="2470227"/>
          <a:ext cx="3888432" cy="169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519253" y="1940197"/>
            <a:ext cx="21229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Отправлено сообщений на  территории Белгородской области:</a:t>
            </a:r>
          </a:p>
        </p:txBody>
      </p:sp>
      <p:sp>
        <p:nvSpPr>
          <p:cNvPr id="30" name="Овал 29"/>
          <p:cNvSpPr/>
          <p:nvPr/>
        </p:nvSpPr>
        <p:spPr>
          <a:xfrm>
            <a:off x="5068586" y="2515453"/>
            <a:ext cx="1024309" cy="95411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Более</a:t>
            </a: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790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356" y="3507854"/>
            <a:ext cx="212297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Аудитория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telegram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каналов: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94" y="4653907"/>
            <a:ext cx="1921249" cy="37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85" y="3939902"/>
            <a:ext cx="1612206" cy="33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49" y="4319740"/>
            <a:ext cx="1761678" cy="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Users\MakarovPU\Pictures\МП\сообще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268" y="1904284"/>
            <a:ext cx="17129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25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776405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Ключевые вехи проекта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07504" y="3387645"/>
            <a:ext cx="2349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и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VK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Разработаны и согласованы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функциональные требования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 принято положительно решение, поставлена задача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VK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3229880" y="1290562"/>
            <a:ext cx="20727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добавления\удаления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TG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каналов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отправки сообщений в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Tg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функционала отправки сообщений в  АРМ-ГС в рамках пилотных регионов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1540" y="2981368"/>
            <a:ext cx="190821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с                            КС «АРМ ГС»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504" y="1268926"/>
            <a:ext cx="23494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В рамках тестирования подключены 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информационных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</a:rPr>
              <a:t>Tg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канала в Белгородской области.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Проведена оценка различных способов взаимодействия (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премодерация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\прямая отправка).</a:t>
            </a:r>
          </a:p>
          <a:p>
            <a:pPr>
              <a:lnSpc>
                <a:spcPct val="90000"/>
              </a:lnSpc>
            </a:pP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874012"/>
            <a:ext cx="1980220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Тестирование отправки сообщений в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Telegram</a:t>
            </a:r>
            <a:endParaRPr lang="ru-RU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92147" y="643031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Июнь-июль 2023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634690" y="633890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Август 2023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3302592" y="2741958"/>
            <a:ext cx="17374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 (2024)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21531" y="2751700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Август 2023</a:t>
            </a:r>
          </a:p>
        </p:txBody>
      </p:sp>
      <p:sp>
        <p:nvSpPr>
          <p:cNvPr id="34" name="Овал 33">
            <a:hlinkClick r:id="" action="ppaction://noaction"/>
          </p:cNvPr>
          <p:cNvSpPr/>
          <p:nvPr/>
        </p:nvSpPr>
        <p:spPr>
          <a:xfrm>
            <a:off x="164672" y="86472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2" name="Овал 61">
            <a:hlinkClick r:id="" action="ppaction://noaction"/>
          </p:cNvPr>
          <p:cNvSpPr/>
          <p:nvPr/>
        </p:nvSpPr>
        <p:spPr>
          <a:xfrm>
            <a:off x="186735" y="298227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29880" y="873101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Доработка функционала панели администрирования</a:t>
            </a:r>
          </a:p>
        </p:txBody>
      </p:sp>
      <p:sp>
        <p:nvSpPr>
          <p:cNvPr id="56" name="Овал 55">
            <a:hlinkClick r:id="" action="ppaction://noaction"/>
          </p:cNvPr>
          <p:cNvSpPr/>
          <p:nvPr/>
        </p:nvSpPr>
        <p:spPr>
          <a:xfrm>
            <a:off x="2985076" y="874011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172516" y="3397777"/>
            <a:ext cx="20727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Осуществляется проработка технических деталей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Реализация голосовых функций (2024 год)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2516" y="2980316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цифрового ассистента «робот Макс»</a:t>
            </a:r>
          </a:p>
        </p:txBody>
      </p:sp>
      <p:sp>
        <p:nvSpPr>
          <p:cNvPr id="63" name="Овал 62">
            <a:hlinkClick r:id="" action="ppaction://noaction"/>
          </p:cNvPr>
          <p:cNvSpPr/>
          <p:nvPr/>
        </p:nvSpPr>
        <p:spPr>
          <a:xfrm>
            <a:off x="2927712" y="298122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pic>
        <p:nvPicPr>
          <p:cNvPr id="41" name="Picture 5" descr="D:\Documents\Приложение\2023\Дизайн\материалы\рабочее июль\main_iphone12black_portra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441769"/>
            <a:ext cx="2281684" cy="43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8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8063" y="87313"/>
            <a:ext cx="7776405" cy="635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1E3685"/>
                </a:solidFill>
              </a:rPr>
              <a:t>Ключевые вехи проекта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3825"/>
            <a:ext cx="533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194633" y="1162622"/>
            <a:ext cx="21862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Внесение в перечень ПО, обязательно к предустановке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384625" y="932954"/>
            <a:ext cx="1338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62" name="Овал 61">
            <a:hlinkClick r:id="" action="ppaction://noaction"/>
          </p:cNvPr>
          <p:cNvSpPr/>
          <p:nvPr/>
        </p:nvSpPr>
        <p:spPr>
          <a:xfrm>
            <a:off x="2949829" y="116353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6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202489" y="2267328"/>
            <a:ext cx="20727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Организовано взаимодействие с </a:t>
            </a:r>
            <a:r>
              <a:rPr lang="ru-RU" sz="1000" dirty="0" err="1">
                <a:solidFill>
                  <a:schemeClr val="bg1">
                    <a:lumMod val="50000"/>
                  </a:schemeClr>
                </a:solidFill>
              </a:rPr>
              <a:t>Минцифры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 России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Осуществляется проработка технической возможности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202489" y="1849867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Интеграция с ЕПГУ</a:t>
            </a:r>
          </a:p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(при наличии тех. решения)</a:t>
            </a:r>
          </a:p>
        </p:txBody>
      </p:sp>
      <p:sp>
        <p:nvSpPr>
          <p:cNvPr id="80" name="Овал 79">
            <a:hlinkClick r:id="" action="ppaction://noaction"/>
          </p:cNvPr>
          <p:cNvSpPr/>
          <p:nvPr/>
        </p:nvSpPr>
        <p:spPr>
          <a:xfrm>
            <a:off x="2957685" y="1850777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E75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56965" y="3083760"/>
            <a:ext cx="13321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2024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91940" y="3725619"/>
            <a:ext cx="2072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Добавление слоев на карту рисков по мере их появления в ИС «Атлас опасностей и рисков»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91940" y="3308158"/>
            <a:ext cx="2288772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Развитие интеграции с ИС «Атлас опасностей и рисков</a:t>
            </a:r>
          </a:p>
        </p:txBody>
      </p:sp>
      <p:sp>
        <p:nvSpPr>
          <p:cNvPr id="32" name="Овал 31">
            <a:hlinkClick r:id="" action="ppaction://noaction"/>
          </p:cNvPr>
          <p:cNvSpPr/>
          <p:nvPr/>
        </p:nvSpPr>
        <p:spPr>
          <a:xfrm>
            <a:off x="2947136" y="3286313"/>
            <a:ext cx="374880" cy="37488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14768" y="1588462"/>
            <a:ext cx="2072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Адаптация приложения с учетом ограничений ОС головного устройства КАМАЗ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Формирование уникального контентного наполнения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19578" y="931790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4768" y="1171001"/>
            <a:ext cx="206219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Адаптация приложения</a:t>
            </a:r>
          </a:p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для КАМАЗ</a:t>
            </a:r>
          </a:p>
        </p:txBody>
      </p:sp>
      <p:sp>
        <p:nvSpPr>
          <p:cNvPr id="41" name="Овал 40">
            <a:hlinkClick r:id="" action="ppaction://noaction"/>
          </p:cNvPr>
          <p:cNvSpPr/>
          <p:nvPr/>
        </p:nvSpPr>
        <p:spPr>
          <a:xfrm>
            <a:off x="169964" y="1171911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038" y="3702033"/>
            <a:ext cx="20727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Подготовлен комплект документов для формирования заявки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Прорабатывается вопрос размещения на сайте информации о приложении (необходимо для заявки)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58848" y="3045361"/>
            <a:ext cx="1263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декабрь 2023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4038" y="3242433"/>
            <a:ext cx="193347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90488">
              <a:lnSpc>
                <a:spcPct val="80000"/>
              </a:lnSpc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Внесение мобильного приложения в реестр отечественного ПО</a:t>
            </a:r>
          </a:p>
        </p:txBody>
      </p:sp>
      <p:sp>
        <p:nvSpPr>
          <p:cNvPr id="45" name="Овал 44">
            <a:hlinkClick r:id="" action="ppaction://noaction"/>
          </p:cNvPr>
          <p:cNvSpPr/>
          <p:nvPr/>
        </p:nvSpPr>
        <p:spPr>
          <a:xfrm>
            <a:off x="291272" y="3285482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https://avatars.dzeninfra.ru/get-zen_doc/3908958/pub_603fb384afc00e4c65554b59_603fb5648f2f5b70bf501835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538412"/>
            <a:ext cx="3201204" cy="213413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61.mchs.gov.ru/uploads/banner/2021-06-21/e736d21c20b1a0ee82f86602373f470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68" y="4408686"/>
            <a:ext cx="4970208" cy="6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971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3444491" y="2380580"/>
            <a:ext cx="5688632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1E3685"/>
                </a:solidFill>
              </a:rPr>
              <a:t>Спасибо за внимание!</a:t>
            </a:r>
          </a:p>
        </p:txBody>
      </p:sp>
      <p:pic>
        <p:nvPicPr>
          <p:cNvPr id="221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3182938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pic>
        <p:nvPicPr>
          <p:cNvPr id="2211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7" y="1707654"/>
            <a:ext cx="14573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207756"/>
      </p:ext>
    </p:extLst>
  </p:cSld>
  <p:clrMapOvr>
    <a:masterClrMapping/>
  </p:clrMapOvr>
</p:sld>
</file>

<file path=ppt/theme/theme1.xml><?xml version="1.0" encoding="utf-8"?>
<a:theme xmlns:a="http://schemas.openxmlformats.org/drawingml/2006/main" name="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АЙТ (бренд)">
  <a:themeElements>
    <a:clrScheme name="брендбук">
      <a:dk1>
        <a:srgbClr val="6D6E71"/>
      </a:dk1>
      <a:lt1>
        <a:sysClr val="window" lastClr="FFFFFF"/>
      </a:lt1>
      <a:dk2>
        <a:srgbClr val="05628C"/>
      </a:dk2>
      <a:lt2>
        <a:srgbClr val="DAE4EA"/>
      </a:lt2>
      <a:accent1>
        <a:srgbClr val="6D6E71"/>
      </a:accent1>
      <a:accent2>
        <a:srgbClr val="1E3685"/>
      </a:accent2>
      <a:accent3>
        <a:srgbClr val="278AC2"/>
      </a:accent3>
      <a:accent4>
        <a:srgbClr val="4FC8EE"/>
      </a:accent4>
      <a:accent5>
        <a:srgbClr val="DAE4EA"/>
      </a:accent5>
      <a:accent6>
        <a:srgbClr val="363738"/>
      </a:accent6>
      <a:hlink>
        <a:srgbClr val="363738"/>
      </a:hlink>
      <a:folHlink>
        <a:srgbClr val="0562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2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1_ИТ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3.xml><?xml version="1.0" encoding="utf-8"?>
<a:theme xmlns:a="http://schemas.openxmlformats.org/drawingml/2006/main" name="1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1_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2_Связь">
  <a:themeElements>
    <a:clrScheme name="Связь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ЭП_Шаблон 16Х9_МКС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6D6E71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ЭП">
  <a:themeElements>
    <a:clrScheme name="Качество управлегия госорганами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00B050"/>
      </a:accent2>
      <a:accent3>
        <a:srgbClr val="D8F0E2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863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EEF0F0"/>
      </a:dk2>
      <a:lt2>
        <a:srgbClr val="FFFFFF"/>
      </a:lt2>
      <a:accent1>
        <a:srgbClr val="EEF0F0"/>
      </a:accent1>
      <a:accent2>
        <a:srgbClr val="4FC8EE"/>
      </a:accent2>
      <a:accent3>
        <a:srgbClr val="85D9F3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ЭП_Шаблон 16Х9_МКС</Template>
  <TotalTime>124047</TotalTime>
  <Words>493</Words>
  <Application>Microsoft Office PowerPoint</Application>
  <PresentationFormat>Экран (16:9)</PresentationFormat>
  <Paragraphs>98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ЭП_Шаблон 16Х9_МКС</vt:lpstr>
      <vt:lpstr>ЭП</vt:lpstr>
      <vt:lpstr>1_ЭП</vt:lpstr>
      <vt:lpstr>Связь</vt:lpstr>
      <vt:lpstr>ИТ</vt:lpstr>
      <vt:lpstr>Медиа</vt:lpstr>
      <vt:lpstr>Почта</vt:lpstr>
      <vt:lpstr>законодательство</vt:lpstr>
      <vt:lpstr>другое</vt:lpstr>
      <vt:lpstr>САЙТ (бренд)</vt:lpstr>
      <vt:lpstr>2_ЭП</vt:lpstr>
      <vt:lpstr>1_ИТ</vt:lpstr>
      <vt:lpstr>1_Связь</vt:lpstr>
      <vt:lpstr>1_Медиа</vt:lpstr>
      <vt:lpstr>2_Связь</vt:lpstr>
      <vt:lpstr>1_ЭП_Шаблон 16Х9_МКС</vt:lpstr>
      <vt:lpstr>Презентация PowerPoint</vt:lpstr>
      <vt:lpstr>Назначение</vt:lpstr>
      <vt:lpstr>Получение экстренной информации в виде push-сообщения</vt:lpstr>
      <vt:lpstr>Охват населения по состоянию на 1 августа 2023 года:</vt:lpstr>
      <vt:lpstr>Отправка информации из одной консоли в различные каналы</vt:lpstr>
      <vt:lpstr>Опыт практического применения</vt:lpstr>
      <vt:lpstr>Ключевые вехи проекта</vt:lpstr>
      <vt:lpstr>Ключевые вехи проекта</vt:lpstr>
      <vt:lpstr>Презентация PowerPoint</vt:lpstr>
    </vt:vector>
  </TitlesOfParts>
  <Company>minsvyaz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Макаров</dc:creator>
  <cp:lastModifiedBy>User</cp:lastModifiedBy>
  <cp:revision>469</cp:revision>
  <cp:lastPrinted>2021-03-31T09:49:09Z</cp:lastPrinted>
  <dcterms:created xsi:type="dcterms:W3CDTF">2015-07-09T05:39:47Z</dcterms:created>
  <dcterms:modified xsi:type="dcterms:W3CDTF">2024-04-02T05:46:13Z</dcterms:modified>
  <cp:contentStatus>финал</cp:contentStatus>
</cp:coreProperties>
</file>